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7239F6-76F5-4649-8265-BA18EC02964B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92F712-EBE2-486A-90E6-F636FFA7CA9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речи детей в режиме дня дошкольной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077072"/>
            <a:ext cx="4712568" cy="1473200"/>
          </a:xfrm>
        </p:spPr>
        <p:txBody>
          <a:bodyPr/>
          <a:lstStyle/>
          <a:p>
            <a:r>
              <a:rPr lang="ru-RU" dirty="0" smtClean="0"/>
              <a:t>Презентацию разработала </a:t>
            </a:r>
          </a:p>
          <a:p>
            <a:r>
              <a:rPr lang="ru-RU" dirty="0" smtClean="0"/>
              <a:t>Воспитатель Матафонова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54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/>
              <a:t>Группы раннего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92500" lnSpcReduction="10000"/>
          </a:bodyPr>
          <a:lstStyle/>
          <a:p>
            <a:r>
              <a:rPr lang="ru-RU" sz="2000" i="1" dirty="0"/>
              <a:t>В книжном уголке должно находиться немного книг - </a:t>
            </a:r>
            <a:r>
              <a:rPr lang="ru-RU" sz="2000" i="1" dirty="0" smtClean="0"/>
              <a:t>4-5, но </a:t>
            </a:r>
            <a:r>
              <a:rPr lang="ru-RU" sz="2000" i="1" dirty="0"/>
              <a:t>у воспитателя в запасе должны иметься </a:t>
            </a:r>
            <a:r>
              <a:rPr lang="ru-RU" sz="2000" i="1" dirty="0" smtClean="0"/>
              <a:t>дополнительные экземпляры </a:t>
            </a:r>
            <a:r>
              <a:rPr lang="ru-RU" sz="2000" i="1" dirty="0"/>
              <a:t>этих же книг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книги на плотной основе по знакомым </a:t>
            </a:r>
            <a:r>
              <a:rPr lang="ru-RU" sz="2000" dirty="0" smtClean="0"/>
              <a:t>программным сказкам</a:t>
            </a:r>
            <a:r>
              <a:rPr lang="ru-RU" sz="2000" dirty="0"/>
              <a:t>, </a:t>
            </a:r>
            <a:r>
              <a:rPr lang="ru-RU" sz="2000" dirty="0" err="1"/>
              <a:t>потешкам</a:t>
            </a:r>
            <a:r>
              <a:rPr lang="ru-RU" sz="2000" dirty="0"/>
              <a:t>, объемом не более 5 листов</a:t>
            </a:r>
            <a:r>
              <a:rPr lang="ru-RU" sz="2000" dirty="0" smtClean="0"/>
              <a:t>;</a:t>
            </a:r>
          </a:p>
          <a:p>
            <a:r>
              <a:rPr lang="ru-RU" sz="2000" dirty="0"/>
              <a:t>- книги с динамичными элементами (двигающиеся </a:t>
            </a:r>
            <a:r>
              <a:rPr lang="ru-RU" sz="2000" dirty="0" smtClean="0"/>
              <a:t>глазки, открывающиеся </a:t>
            </a:r>
            <a:r>
              <a:rPr lang="ru-RU" sz="2000" dirty="0"/>
              <a:t>и закрывающиеся окошки и т.п.);</a:t>
            </a:r>
          </a:p>
          <a:p>
            <a:r>
              <a:rPr lang="ru-RU" sz="2000" dirty="0"/>
              <a:t>- книжки разного формата: книжки-половинки (в </a:t>
            </a:r>
            <a:r>
              <a:rPr lang="ru-RU" sz="2000" dirty="0" smtClean="0"/>
              <a:t>половину альбомного </a:t>
            </a:r>
            <a:r>
              <a:rPr lang="ru-RU" sz="2000" dirty="0"/>
              <a:t>листа), книжки -четвертушки, книжки - малышки;</a:t>
            </a:r>
          </a:p>
          <a:p>
            <a:r>
              <a:rPr lang="ru-RU" sz="2000" dirty="0"/>
              <a:t>- книжки-панорамы (с раскладывающимися </a:t>
            </a:r>
            <a:r>
              <a:rPr lang="ru-RU" sz="2000" dirty="0" smtClean="0"/>
              <a:t>декорациями, двигающимися </a:t>
            </a:r>
            <a:r>
              <a:rPr lang="ru-RU" sz="2000" dirty="0"/>
              <a:t>фигурками);</a:t>
            </a:r>
          </a:p>
          <a:p>
            <a:r>
              <a:rPr lang="ru-RU" sz="2000" dirty="0"/>
              <a:t>- музыкальные книжки (с голосами животных, </a:t>
            </a:r>
            <a:r>
              <a:rPr lang="ru-RU" sz="2000" dirty="0" smtClean="0"/>
              <a:t>песенками сказочных </a:t>
            </a:r>
            <a:r>
              <a:rPr lang="ru-RU" sz="2000" dirty="0"/>
              <a:t>героев и т.п.);</a:t>
            </a:r>
          </a:p>
          <a:p>
            <a:r>
              <a:rPr lang="ru-RU" sz="2000" dirty="0"/>
              <a:t>- книжки-раскладушки, в том числе и </a:t>
            </a:r>
            <a:r>
              <a:rPr lang="ru-RU" sz="2000" dirty="0" smtClean="0"/>
              <a:t>изготовленные своими </a:t>
            </a:r>
            <a:r>
              <a:rPr lang="ru-RU" sz="2000" dirty="0"/>
              <a:t>руками;</a:t>
            </a:r>
          </a:p>
          <a:p>
            <a:r>
              <a:rPr lang="ru-RU" sz="2000" dirty="0"/>
              <a:t>- предметные картинки с изображением </a:t>
            </a:r>
            <a:r>
              <a:rPr lang="ru-RU" sz="2000" dirty="0" smtClean="0"/>
              <a:t>предметов ближайшего окружения.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2769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II </a:t>
            </a:r>
            <a:r>
              <a:rPr lang="ru-RU" sz="2800" dirty="0"/>
              <a:t>младшая группа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уголке должно находиться 4 – 5 наименований </a:t>
            </a:r>
            <a:r>
              <a:rPr lang="ru-RU" sz="2000" dirty="0" smtClean="0"/>
              <a:t>книг. Книги </a:t>
            </a:r>
            <a:r>
              <a:rPr lang="ru-RU" sz="2000" dirty="0"/>
              <a:t>с твердыми листами, что и в I младшей; </a:t>
            </a:r>
            <a:r>
              <a:rPr lang="ru-RU" sz="2000" dirty="0" smtClean="0"/>
              <a:t>книги с </a:t>
            </a:r>
            <a:r>
              <a:rPr lang="ru-RU" sz="2000" dirty="0"/>
              <a:t>обычной листовой структурой; эстампы на темы </a:t>
            </a:r>
            <a:r>
              <a:rPr lang="ru-RU" sz="2000" dirty="0" smtClean="0"/>
              <a:t>русских народных </a:t>
            </a:r>
            <a:r>
              <a:rPr lang="ru-RU" sz="2000" dirty="0"/>
              <a:t>сказок. Сюжетные картинки по сказкам, </a:t>
            </a:r>
            <a:r>
              <a:rPr lang="ru-RU" sz="2000" dirty="0" smtClean="0"/>
              <a:t>программным произведениям.</a:t>
            </a:r>
          </a:p>
          <a:p>
            <a:r>
              <a:rPr lang="ru-RU" sz="2000" dirty="0" smtClean="0"/>
              <a:t>Воспитатель </a:t>
            </a:r>
            <a:r>
              <a:rPr lang="ru-RU" sz="2000" dirty="0"/>
              <a:t>закрепляет знания об устройстве и </a:t>
            </a:r>
            <a:r>
              <a:rPr lang="ru-RU" sz="2000" dirty="0" smtClean="0"/>
              <a:t>назначении книжного </a:t>
            </a:r>
            <a:r>
              <a:rPr lang="ru-RU" sz="2000" dirty="0"/>
              <a:t>уголка, учит самостоятельно и </a:t>
            </a:r>
            <a:r>
              <a:rPr lang="ru-RU" sz="2000" dirty="0" smtClean="0"/>
              <a:t>аккуратно рассматривать </a:t>
            </a:r>
            <a:r>
              <a:rPr lang="ru-RU" sz="2000" dirty="0"/>
              <a:t>книги. Работа продолжается с учетом </a:t>
            </a:r>
            <a:r>
              <a:rPr lang="ru-RU" sz="2000" dirty="0" smtClean="0"/>
              <a:t>усложнения задач</a:t>
            </a:r>
            <a:r>
              <a:rPr lang="ru-RU" sz="2000" dirty="0"/>
              <a:t>, поставленных программой ДОУ.</a:t>
            </a:r>
          </a:p>
        </p:txBody>
      </p:sp>
    </p:spTree>
    <p:extLst>
      <p:ext uri="{BB962C8B-B14F-4D97-AF65-F5344CB8AC3E}">
        <p14:creationId xmlns:p14="http://schemas.microsoft.com/office/powerpoint/2010/main" val="216279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Средняя группа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В книжном уголке необходимо помещать знакомые </a:t>
            </a:r>
            <a:r>
              <a:rPr lang="ru-RU" sz="2000" i="1" dirty="0" smtClean="0"/>
              <a:t>сказки, рассказы </a:t>
            </a:r>
            <a:r>
              <a:rPr lang="ru-RU" sz="2000" i="1" dirty="0"/>
              <a:t>о природе, животных и т.п. (4-6 книг, остальные </a:t>
            </a:r>
            <a:r>
              <a:rPr lang="ru-RU" sz="2000" i="1" dirty="0" smtClean="0"/>
              <a:t>– в </a:t>
            </a:r>
            <a:r>
              <a:rPr lang="ru-RU" sz="2000" i="1" dirty="0"/>
              <a:t>шкафу):</a:t>
            </a:r>
          </a:p>
          <a:p>
            <a:r>
              <a:rPr lang="ru-RU" sz="2000" dirty="0"/>
              <a:t>- книги с одним и тем же </a:t>
            </a:r>
            <a:r>
              <a:rPr lang="ru-RU" sz="2000" dirty="0" smtClean="0"/>
              <a:t>произведением, но </a:t>
            </a:r>
            <a:r>
              <a:rPr lang="ru-RU" sz="2000" dirty="0"/>
              <a:t>иллюстрированные разными художниками;</a:t>
            </a:r>
          </a:p>
          <a:p>
            <a:r>
              <a:rPr lang="ru-RU" sz="2000" dirty="0"/>
              <a:t>- альбомы дополняются по темам: «Российская армия</a:t>
            </a:r>
            <a:r>
              <a:rPr lang="ru-RU" sz="2000" dirty="0" smtClean="0"/>
              <a:t>», «</a:t>
            </a:r>
            <a:r>
              <a:rPr lang="ru-RU" sz="2000" dirty="0"/>
              <a:t>Труд взрослых», «Цветы», «Времена года»;</a:t>
            </a:r>
          </a:p>
          <a:p>
            <a:r>
              <a:rPr lang="ru-RU" sz="2000" dirty="0"/>
              <a:t>- открытки для рассматривания по произведениям;</a:t>
            </a:r>
          </a:p>
          <a:p>
            <a:r>
              <a:rPr lang="ru-RU" sz="2000" dirty="0"/>
              <a:t>- портреты писателей: </a:t>
            </a:r>
            <a:r>
              <a:rPr lang="ru-RU" sz="2000" dirty="0" err="1"/>
              <a:t>С.Маршак</a:t>
            </a:r>
            <a:r>
              <a:rPr lang="ru-RU" sz="2000" dirty="0"/>
              <a:t>, </a:t>
            </a:r>
            <a:r>
              <a:rPr lang="ru-RU" sz="2000" dirty="0" err="1" smtClean="0"/>
              <a:t>В.Маяковский</a:t>
            </a:r>
            <a:r>
              <a:rPr lang="ru-RU" sz="2000" dirty="0" smtClean="0"/>
              <a:t>, </a:t>
            </a:r>
            <a:r>
              <a:rPr lang="ru-RU" sz="2000" dirty="0" err="1" smtClean="0"/>
              <a:t>А.Пушкин</a:t>
            </a:r>
            <a:r>
              <a:rPr lang="ru-RU" sz="2000" dirty="0"/>
              <a:t>;</a:t>
            </a:r>
          </a:p>
          <a:p>
            <a:r>
              <a:rPr lang="ru-RU" sz="2000" dirty="0"/>
              <a:t>- оформляются тематические выставки «Сказки», «</a:t>
            </a:r>
            <a:r>
              <a:rPr lang="ru-RU" sz="2000" dirty="0" smtClean="0"/>
              <a:t>Времена года</a:t>
            </a:r>
            <a:r>
              <a:rPr lang="ru-RU" sz="2000" dirty="0"/>
              <a:t>», «Сказки о дружбе зверей» и др. (1 раз в квартал);</a:t>
            </a:r>
          </a:p>
          <a:p>
            <a:r>
              <a:rPr lang="ru-RU" sz="2000" dirty="0"/>
              <a:t>- материал для ремонта книг.</a:t>
            </a:r>
          </a:p>
        </p:txBody>
      </p:sp>
    </p:spTree>
    <p:extLst>
      <p:ext uri="{BB962C8B-B14F-4D97-AF65-F5344CB8AC3E}">
        <p14:creationId xmlns:p14="http://schemas.microsoft.com/office/powerpoint/2010/main" val="390904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Старшая группа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i="1" dirty="0"/>
              <a:t>Наполняемость книжного уголка</a:t>
            </a:r>
            <a:r>
              <a:rPr lang="ru-RU" sz="2000" dirty="0"/>
              <a:t>:</a:t>
            </a:r>
          </a:p>
          <a:p>
            <a:r>
              <a:rPr lang="ru-RU" sz="2000" dirty="0"/>
              <a:t>- 10-12 книг различной тематики и жанров (может </a:t>
            </a:r>
            <a:r>
              <a:rPr lang="ru-RU" sz="2000" dirty="0" smtClean="0"/>
              <a:t>быть книги </a:t>
            </a:r>
            <a:r>
              <a:rPr lang="ru-RU" sz="2000" dirty="0"/>
              <a:t>одного наименования, но иллюстрированные </a:t>
            </a:r>
            <a:r>
              <a:rPr lang="ru-RU" sz="2000" dirty="0" smtClean="0"/>
              <a:t>разными художниками</a:t>
            </a:r>
            <a:r>
              <a:rPr lang="ru-RU" sz="2000" dirty="0"/>
              <a:t>);</a:t>
            </a:r>
          </a:p>
          <a:p>
            <a:r>
              <a:rPr lang="ru-RU" sz="2000" dirty="0"/>
              <a:t>- портреты писателей: </a:t>
            </a:r>
            <a:r>
              <a:rPr lang="ru-RU" sz="2000" dirty="0" err="1"/>
              <a:t>М.Горький</a:t>
            </a:r>
            <a:r>
              <a:rPr lang="ru-RU" sz="2000" dirty="0"/>
              <a:t>, </a:t>
            </a:r>
            <a:r>
              <a:rPr lang="ru-RU" sz="2000" dirty="0" err="1"/>
              <a:t>С.Михалков</a:t>
            </a:r>
            <a:r>
              <a:rPr lang="ru-RU" sz="2000" dirty="0"/>
              <a:t>, </a:t>
            </a:r>
            <a:r>
              <a:rPr lang="ru-RU" sz="2000" dirty="0" err="1" smtClean="0"/>
              <a:t>Б.Житков</a:t>
            </a:r>
            <a:r>
              <a:rPr lang="ru-RU" sz="2000" dirty="0" smtClean="0"/>
              <a:t>, </a:t>
            </a:r>
            <a:r>
              <a:rPr lang="ru-RU" sz="2000" dirty="0" err="1" smtClean="0"/>
              <a:t>Л.Толстой</a:t>
            </a:r>
            <a:r>
              <a:rPr lang="ru-RU" sz="2000" dirty="0"/>
              <a:t>, </a:t>
            </a:r>
            <a:r>
              <a:rPr lang="ru-RU" sz="2000" dirty="0" err="1"/>
              <a:t>Н.Носов</a:t>
            </a:r>
            <a:r>
              <a:rPr lang="ru-RU" sz="2000" dirty="0"/>
              <a:t>, К. Чуковский; книги, </a:t>
            </a:r>
            <a:r>
              <a:rPr lang="ru-RU" sz="2000" dirty="0" smtClean="0"/>
              <a:t>рекомендованные программой</a:t>
            </a:r>
            <a:r>
              <a:rPr lang="ru-RU" sz="2000" dirty="0"/>
              <a:t>;</a:t>
            </a:r>
          </a:p>
          <a:p>
            <a:r>
              <a:rPr lang="ru-RU" sz="2000" dirty="0"/>
              <a:t>- детский самиздат (книги, изданные руками детей);</a:t>
            </a:r>
          </a:p>
          <a:p>
            <a:r>
              <a:rPr lang="ru-RU" sz="2000" dirty="0"/>
              <a:t>- энциклопедии («умные» книжки), словари; «</a:t>
            </a:r>
            <a:r>
              <a:rPr lang="ru-RU" sz="2000" dirty="0" smtClean="0"/>
              <a:t>Толстые» книжки</a:t>
            </a:r>
            <a:r>
              <a:rPr lang="ru-RU" sz="2000" dirty="0"/>
              <a:t>;</a:t>
            </a:r>
          </a:p>
          <a:p>
            <a:r>
              <a:rPr lang="ru-RU" sz="2000" dirty="0"/>
              <a:t>- альбомы или иллюстрации дополняются о </a:t>
            </a:r>
            <a:r>
              <a:rPr lang="ru-RU" sz="2000" dirty="0" smtClean="0"/>
              <a:t>Родине, о </a:t>
            </a:r>
            <a:r>
              <a:rPr lang="ru-RU" sz="2000" dirty="0"/>
              <a:t>технике, космосе;</a:t>
            </a:r>
          </a:p>
          <a:p>
            <a:r>
              <a:rPr lang="ru-RU" sz="2000" dirty="0"/>
              <a:t>- наборы открыток, связанных по содержанию с </a:t>
            </a:r>
            <a:r>
              <a:rPr lang="ru-RU" sz="2000" dirty="0" smtClean="0"/>
              <a:t>тематикой сказок</a:t>
            </a:r>
            <a:r>
              <a:rPr lang="ru-RU" sz="2000" dirty="0"/>
              <a:t>, литературных произведений, мультфильмов;</a:t>
            </a:r>
          </a:p>
          <a:p>
            <a:r>
              <a:rPr lang="ru-RU" sz="2000" dirty="0"/>
              <a:t>- портреты художников – иллюстраторов (</a:t>
            </a:r>
            <a:r>
              <a:rPr lang="ru-RU" sz="2000" dirty="0" err="1" smtClean="0"/>
              <a:t>Е.Рачев</a:t>
            </a:r>
            <a:r>
              <a:rPr lang="ru-RU" sz="2000" dirty="0" smtClean="0"/>
              <a:t>, </a:t>
            </a:r>
            <a:r>
              <a:rPr lang="ru-RU" sz="2000" dirty="0" err="1" smtClean="0"/>
              <a:t>Н.Чарушин</a:t>
            </a:r>
            <a:r>
              <a:rPr lang="ru-RU" sz="2000" dirty="0"/>
              <a:t>).</a:t>
            </a:r>
          </a:p>
          <a:p>
            <a:r>
              <a:rPr lang="ru-RU" sz="2000" dirty="0"/>
              <a:t>Периодически (1 раз в квартал) оформляются </a:t>
            </a:r>
            <a:r>
              <a:rPr lang="ru-RU" sz="2000" dirty="0" smtClean="0"/>
              <a:t>тематические выставки </a:t>
            </a:r>
            <a:r>
              <a:rPr lang="ru-RU" sz="2000" dirty="0"/>
              <a:t>«Веселые книжки», «Книги о нашей стране» и т.п</a:t>
            </a:r>
            <a:r>
              <a:rPr lang="ru-RU" sz="2000" dirty="0" smtClean="0"/>
              <a:t>., выставки </a:t>
            </a:r>
            <a:r>
              <a:rPr lang="ru-RU" sz="2000" dirty="0"/>
              <a:t>с рисунками детей на заданную тему.</a:t>
            </a:r>
          </a:p>
        </p:txBody>
      </p:sp>
    </p:spTree>
    <p:extLst>
      <p:ext uri="{BB962C8B-B14F-4D97-AF65-F5344CB8AC3E}">
        <p14:creationId xmlns:p14="http://schemas.microsoft.com/office/powerpoint/2010/main" val="245207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Подготовительная к школе группа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2000" dirty="0"/>
              <a:t>Количество книг в уголке не регламентировано. Книги</a:t>
            </a:r>
          </a:p>
          <a:p>
            <a:pPr marL="82296" indent="0" algn="just">
              <a:buNone/>
            </a:pPr>
            <a:r>
              <a:rPr lang="ru-RU" sz="2000" dirty="0"/>
              <a:t>на различную тематику (каждый ребёнок должен найти книгу</a:t>
            </a:r>
          </a:p>
          <a:p>
            <a:pPr marL="82296" indent="0" algn="just">
              <a:buNone/>
            </a:pPr>
            <a:r>
              <a:rPr lang="ru-RU" sz="2000" dirty="0"/>
              <a:t>по своему желанию и вкусу: рассказы о Родине, войне,</a:t>
            </a:r>
          </a:p>
          <a:p>
            <a:pPr marL="82296" indent="0" algn="just">
              <a:buNone/>
            </a:pPr>
            <a:r>
              <a:rPr lang="ru-RU" sz="2000" dirty="0"/>
              <a:t>приключениях, животных, о жизни природы, растениях, стихи,</a:t>
            </a:r>
          </a:p>
          <a:p>
            <a:pPr marL="82296" indent="0" algn="just">
              <a:buNone/>
            </a:pPr>
            <a:r>
              <a:rPr lang="ru-RU" sz="2000" dirty="0"/>
              <a:t>юмористические произведения и т.д.). 2-3 сказочных</a:t>
            </a:r>
          </a:p>
          <a:p>
            <a:pPr marL="82296" indent="0" algn="just">
              <a:buNone/>
            </a:pPr>
            <a:r>
              <a:rPr lang="ru-RU" sz="2000" dirty="0"/>
              <a:t>произведения; стихи, рассказы, направленные на формирование</a:t>
            </a:r>
          </a:p>
          <a:p>
            <a:pPr marL="82296" indent="0" algn="just">
              <a:buNone/>
            </a:pPr>
            <a:r>
              <a:rPr lang="ru-RU" sz="2000" dirty="0"/>
              <a:t>гражданских черт личности ребёнка, знакомящие его с историей</a:t>
            </a:r>
          </a:p>
          <a:p>
            <a:pPr marL="82296" indent="0" algn="just">
              <a:buNone/>
            </a:pPr>
            <a:r>
              <a:rPr lang="ru-RU" sz="2000" dirty="0"/>
              <a:t>нашей родины, с её сегодняшней жизнью; издания произведений,</a:t>
            </a:r>
          </a:p>
          <a:p>
            <a:pPr marL="82296" indent="0" algn="just">
              <a:buNone/>
            </a:pPr>
            <a:r>
              <a:rPr lang="ru-RU" sz="2000" dirty="0"/>
              <a:t>с которыми в данное время детей знакомят на занятиях. Весёлые</a:t>
            </a:r>
          </a:p>
          <a:p>
            <a:pPr marL="82296" indent="0" algn="just">
              <a:buNone/>
            </a:pPr>
            <a:r>
              <a:rPr lang="ru-RU" sz="2000" dirty="0"/>
              <a:t>книги С. Маршака, С. Михалкова, Н. Носова, В. </a:t>
            </a:r>
            <a:r>
              <a:rPr lang="ru-RU" sz="2000" dirty="0" err="1"/>
              <a:t>Драгуновского</a:t>
            </a:r>
            <a:r>
              <a:rPr lang="ru-RU" sz="2000" dirty="0"/>
              <a:t>,</a:t>
            </a:r>
          </a:p>
          <a:p>
            <a:pPr marL="82296" indent="0" algn="just">
              <a:buNone/>
            </a:pPr>
            <a:r>
              <a:rPr lang="ru-RU" sz="2000" dirty="0" err="1"/>
              <a:t>Э.Успенского</a:t>
            </a:r>
            <a:r>
              <a:rPr lang="ru-RU" sz="2000" dirty="0"/>
              <a:t> и многих других писателей с иллюстрациями</a:t>
            </a:r>
          </a:p>
          <a:p>
            <a:pPr marL="82296" indent="0" algn="just">
              <a:buNone/>
            </a:pPr>
            <a:r>
              <a:rPr lang="ru-RU" sz="2000" dirty="0"/>
              <a:t>наших лучших художников.</a:t>
            </a:r>
          </a:p>
          <a:p>
            <a:pPr marL="82296" indent="0" algn="just">
              <a:buNone/>
            </a:pPr>
            <a:r>
              <a:rPr lang="ru-RU" sz="2000" dirty="0"/>
              <a:t>Книги, которые дети приносят из дома. Добавляются книги</a:t>
            </a:r>
          </a:p>
          <a:p>
            <a:pPr marL="82296" indent="0" algn="just">
              <a:buNone/>
            </a:pPr>
            <a:r>
              <a:rPr lang="ru-RU" sz="2000" dirty="0"/>
              <a:t>на школьную </a:t>
            </a:r>
            <a:r>
              <a:rPr lang="ru-RU" sz="2000" dirty="0" smtClean="0"/>
              <a:t>тематику.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4152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Современные технологии</a:t>
            </a:r>
            <a:br>
              <a:rPr lang="ru-RU" sz="2800" dirty="0"/>
            </a:br>
            <a:r>
              <a:rPr lang="ru-RU" sz="2800" dirty="0"/>
              <a:t>в речевом развитии детей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err="1"/>
              <a:t>Здоровьесберегающие</a:t>
            </a:r>
            <a:r>
              <a:rPr lang="ru-RU" sz="2000" b="1" i="1" dirty="0"/>
              <a:t> </a:t>
            </a:r>
            <a:r>
              <a:rPr lang="ru-RU" sz="2000" b="1" i="1" dirty="0" smtClean="0"/>
              <a:t>технологии «Су-</a:t>
            </a:r>
            <a:r>
              <a:rPr lang="ru-RU" sz="2000" b="1" i="1" dirty="0" err="1" smtClean="0"/>
              <a:t>Джок</a:t>
            </a:r>
            <a:r>
              <a:rPr lang="ru-RU" sz="2000" b="1" i="1" dirty="0" smtClean="0"/>
              <a:t> </a:t>
            </a:r>
            <a:r>
              <a:rPr lang="ru-RU" sz="2000" b="1" i="1" dirty="0"/>
              <a:t>терапия</a:t>
            </a:r>
            <a:r>
              <a:rPr lang="ru-RU" sz="2000" b="1" i="1" dirty="0" smtClean="0"/>
              <a:t>»</a:t>
            </a:r>
          </a:p>
          <a:p>
            <a:r>
              <a:rPr lang="ru-RU" sz="2000" dirty="0"/>
              <a:t>Су-</a:t>
            </a:r>
            <a:r>
              <a:rPr lang="ru-RU" sz="2000" dirty="0" err="1"/>
              <a:t>Джок</a:t>
            </a:r>
            <a:r>
              <a:rPr lang="ru-RU" sz="2000" dirty="0"/>
              <a:t>. Целительные точки нашего </a:t>
            </a:r>
            <a:r>
              <a:rPr lang="ru-RU" sz="2000" dirty="0" smtClean="0"/>
              <a:t>тела. Просто </a:t>
            </a:r>
            <a:r>
              <a:rPr lang="ru-RU" sz="2000" dirty="0"/>
              <a:t>и действенно.</a:t>
            </a:r>
          </a:p>
          <a:p>
            <a:r>
              <a:rPr lang="ru-RU" sz="2000" dirty="0"/>
              <a:t>Создатель метода Су-</a:t>
            </a:r>
            <a:r>
              <a:rPr lang="ru-RU" sz="2000" dirty="0" err="1"/>
              <a:t>Джок</a:t>
            </a:r>
            <a:r>
              <a:rPr lang="ru-RU" sz="2000" dirty="0"/>
              <a:t> - южно-корейский профессор </a:t>
            </a:r>
            <a:r>
              <a:rPr lang="ru-RU" sz="2000" dirty="0" err="1" smtClean="0"/>
              <a:t>ПакЧжэ</a:t>
            </a:r>
            <a:r>
              <a:rPr lang="ru-RU" sz="2000" dirty="0" smtClean="0"/>
              <a:t> </a:t>
            </a:r>
            <a:r>
              <a:rPr lang="ru-RU" sz="2000" dirty="0" err="1"/>
              <a:t>Ву</a:t>
            </a:r>
            <a:r>
              <a:rPr lang="ru-RU" sz="2000" dirty="0"/>
              <a:t>. С корейского «Су» - кисть, «</a:t>
            </a:r>
            <a:r>
              <a:rPr lang="ru-RU" sz="2000" dirty="0" err="1"/>
              <a:t>Джок</a:t>
            </a:r>
            <a:r>
              <a:rPr lang="ru-RU" sz="2000" dirty="0"/>
              <a:t>» - стопа.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179637"/>
            <a:ext cx="2495654" cy="20065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1" t="17288" r="17560" b="23632"/>
          <a:stretch/>
        </p:blipFill>
        <p:spPr>
          <a:xfrm>
            <a:off x="4682836" y="3366654"/>
            <a:ext cx="2913500" cy="28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86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Современные технологии</a:t>
            </a:r>
            <a:br>
              <a:rPr lang="ru-RU" sz="2800" dirty="0"/>
            </a:br>
            <a:r>
              <a:rPr lang="ru-RU" sz="2800" dirty="0"/>
              <a:t>в речевом развитии детей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i="1" dirty="0"/>
              <a:t>«</a:t>
            </a:r>
            <a:r>
              <a:rPr lang="ru-RU" sz="2000" b="1" i="1" dirty="0" err="1"/>
              <a:t>Логоритмика</a:t>
            </a:r>
            <a:r>
              <a:rPr lang="ru-RU" sz="2000" b="1" i="1" dirty="0"/>
              <a:t>»</a:t>
            </a:r>
          </a:p>
          <a:p>
            <a:pPr marL="82296" indent="0">
              <a:buNone/>
            </a:pPr>
            <a:r>
              <a:rPr lang="ru-RU" sz="2000" dirty="0" err="1" smtClean="0"/>
              <a:t>Логоритмика</a:t>
            </a:r>
            <a:r>
              <a:rPr lang="ru-RU" sz="2000" dirty="0" smtClean="0"/>
              <a:t> </a:t>
            </a:r>
            <a:r>
              <a:rPr lang="ru-RU" sz="2000" dirty="0"/>
              <a:t>– это система музыкально-двигательных,</a:t>
            </a:r>
          </a:p>
          <a:p>
            <a:pPr marL="82296" indent="0">
              <a:buNone/>
            </a:pPr>
            <a:r>
              <a:rPr lang="ru-RU" sz="2000" dirty="0" err="1" smtClean="0"/>
              <a:t>рече</a:t>
            </a:r>
            <a:r>
              <a:rPr lang="ru-RU" sz="2000" dirty="0" smtClean="0"/>
              <a:t>-двигательных </a:t>
            </a:r>
            <a:r>
              <a:rPr lang="ru-RU" sz="2000" dirty="0"/>
              <a:t>упражнений и </a:t>
            </a:r>
            <a:r>
              <a:rPr lang="ru-RU" sz="2000" dirty="0" smtClean="0"/>
              <a:t>игр.</a:t>
            </a:r>
          </a:p>
          <a:p>
            <a:pPr marL="82296" indent="0">
              <a:buNone/>
            </a:pPr>
            <a:r>
              <a:rPr lang="ru-RU" sz="2000" b="1" dirty="0"/>
              <a:t>Цель </a:t>
            </a:r>
            <a:r>
              <a:rPr lang="ru-RU" sz="2000" b="1" dirty="0" err="1"/>
              <a:t>логоритмики</a:t>
            </a:r>
            <a:r>
              <a:rPr lang="ru-RU" sz="2000" dirty="0"/>
              <a:t>: преодолеть проблемы речевого развития,</a:t>
            </a:r>
          </a:p>
          <a:p>
            <a:pPr marL="82296" indent="0">
              <a:buNone/>
            </a:pPr>
            <a:r>
              <a:rPr lang="ru-RU" sz="2000" dirty="0"/>
              <a:t>а также сопутствующие трудности, связанные с неречевыми</a:t>
            </a:r>
          </a:p>
          <a:p>
            <a:pPr marL="82296" indent="0">
              <a:buNone/>
            </a:pPr>
            <a:r>
              <a:rPr lang="ru-RU" sz="2000" dirty="0"/>
              <a:t>функциями психики.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92" y="3861048"/>
            <a:ext cx="5436096" cy="234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07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Игровые технологии</a:t>
            </a:r>
            <a:br>
              <a:rPr lang="ru-RU" sz="2800" dirty="0"/>
            </a:br>
            <a:r>
              <a:rPr lang="ru-RU" sz="2800" dirty="0"/>
              <a:t>Развивающие игры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/>
              <a:t>«Забавные буквы» </a:t>
            </a:r>
            <a:r>
              <a:rPr lang="ru-RU" sz="2000" dirty="0"/>
              <a:t>- это </a:t>
            </a:r>
            <a:r>
              <a:rPr lang="ru-RU" sz="2000" dirty="0" smtClean="0"/>
              <a:t>карточки с </a:t>
            </a:r>
            <a:r>
              <a:rPr lang="ru-RU" sz="2000" dirty="0"/>
              <a:t>изображениями гласных букв </a:t>
            </a:r>
            <a:r>
              <a:rPr lang="ru-RU" sz="2000" dirty="0" smtClean="0"/>
              <a:t>русского алфавита </a:t>
            </a:r>
            <a:r>
              <a:rPr lang="ru-RU" sz="2000" dirty="0"/>
              <a:t>в виде </a:t>
            </a:r>
            <a:r>
              <a:rPr lang="ru-RU" sz="2000" dirty="0" smtClean="0"/>
              <a:t>шутов-акробатов.</a:t>
            </a:r>
          </a:p>
          <a:p>
            <a:pPr marL="82296" indent="0">
              <a:buNone/>
            </a:pPr>
            <a:r>
              <a:rPr lang="ru-RU" sz="2000" b="1" dirty="0"/>
              <a:t>«Теремки </a:t>
            </a:r>
            <a:r>
              <a:rPr lang="ru-RU" sz="2000" b="1" dirty="0" err="1"/>
              <a:t>Воскобовича</a:t>
            </a:r>
            <a:r>
              <a:rPr lang="ru-RU" sz="2000" b="1" dirty="0"/>
              <a:t>» </a:t>
            </a:r>
            <a:r>
              <a:rPr lang="ru-RU" sz="2000" dirty="0"/>
              <a:t>- это уникальное пособие для</a:t>
            </a:r>
          </a:p>
          <a:p>
            <a:pPr marL="82296" indent="0">
              <a:buNone/>
            </a:pPr>
            <a:r>
              <a:rPr lang="ru-RU" sz="2000" dirty="0"/>
              <a:t>обучения чтению на наглядной основе</a:t>
            </a:r>
            <a:r>
              <a:rPr lang="ru-RU" sz="2000" dirty="0" smtClean="0"/>
              <a:t>.</a:t>
            </a:r>
          </a:p>
          <a:p>
            <a:pPr marL="82296" indent="0">
              <a:buNone/>
            </a:pPr>
            <a:r>
              <a:rPr lang="ru-RU" sz="2000" b="1" dirty="0"/>
              <a:t>«</a:t>
            </a:r>
            <a:r>
              <a:rPr lang="ru-RU" sz="2000" b="1" dirty="0" err="1"/>
              <a:t>Игровизор</a:t>
            </a:r>
            <a:r>
              <a:rPr lang="ru-RU" sz="2000" b="1" dirty="0"/>
              <a:t>» </a:t>
            </a:r>
            <a:r>
              <a:rPr lang="ru-RU" sz="2000" dirty="0"/>
              <a:t>- прекрасный интеллектуальный тренажер для</a:t>
            </a:r>
          </a:p>
          <a:p>
            <a:pPr marL="82296" indent="0">
              <a:buNone/>
            </a:pPr>
            <a:r>
              <a:rPr lang="ru-RU" sz="2000" dirty="0"/>
              <a:t>ребенка.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b="1" dirty="0"/>
              <a:t>«Конструктор </a:t>
            </a:r>
            <a:r>
              <a:rPr lang="ru-RU" sz="2000" b="1" dirty="0" smtClean="0"/>
              <a:t>букв» </a:t>
            </a:r>
            <a:r>
              <a:rPr lang="ru-RU" sz="2000" dirty="0" smtClean="0"/>
              <a:t>Пособие </a:t>
            </a:r>
            <a:r>
              <a:rPr lang="ru-RU" sz="2000" dirty="0"/>
              <a:t>представляет </a:t>
            </a:r>
            <a:r>
              <a:rPr lang="ru-RU" sz="2000" dirty="0" smtClean="0"/>
              <a:t>собой фанерную дощечку с закрепленными </a:t>
            </a:r>
            <a:r>
              <a:rPr lang="ru-RU" sz="2000" dirty="0"/>
              <a:t>на ней резинками</a:t>
            </a:r>
            <a:r>
              <a:rPr lang="ru-RU" sz="2000" dirty="0" smtClean="0"/>
              <a:t>.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306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Технологии речевого развития дошкольников</a:t>
            </a:r>
            <a:br>
              <a:rPr lang="ru-RU" sz="2800" dirty="0"/>
            </a:br>
            <a:r>
              <a:rPr lang="ru-RU" sz="2800" dirty="0"/>
              <a:t>в театрализованной деятельности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i="1" dirty="0"/>
              <a:t>Театрализованная игра оказывает большое влияние</a:t>
            </a:r>
          </a:p>
          <a:p>
            <a:pPr marL="82296" indent="0">
              <a:buNone/>
            </a:pPr>
            <a:r>
              <a:rPr lang="ru-RU" sz="2000" b="1" i="1" dirty="0"/>
              <a:t>на речевое развитие ребенка:</a:t>
            </a:r>
          </a:p>
          <a:p>
            <a:pPr marL="82296" indent="0">
              <a:buNone/>
            </a:pPr>
            <a:r>
              <a:rPr lang="ru-RU" sz="2000" dirty="0"/>
              <a:t>- стимулирует активную речь за счет </a:t>
            </a:r>
            <a:r>
              <a:rPr lang="ru-RU" sz="2000" dirty="0" smtClean="0"/>
              <a:t>расширения словарного </a:t>
            </a:r>
            <a:r>
              <a:rPr lang="ru-RU" sz="2000" dirty="0"/>
              <a:t>запаса;</a:t>
            </a:r>
          </a:p>
          <a:p>
            <a:pPr marL="82296" indent="0">
              <a:buNone/>
            </a:pPr>
            <a:r>
              <a:rPr lang="ru-RU" sz="2000" dirty="0"/>
              <a:t>- совершенствует артикуляционный аппарат;</a:t>
            </a:r>
          </a:p>
          <a:p>
            <a:pPr marL="82296" indent="0">
              <a:buNone/>
            </a:pPr>
            <a:r>
              <a:rPr lang="ru-RU" sz="2000" dirty="0"/>
              <a:t>- ребенок усваивает богатство родного языка, </a:t>
            </a:r>
            <a:r>
              <a:rPr lang="ru-RU" sz="2000" dirty="0" smtClean="0"/>
              <a:t>его выразительные </a:t>
            </a:r>
            <a:r>
              <a:rPr lang="ru-RU" sz="2000" dirty="0"/>
              <a:t>средства;</a:t>
            </a:r>
          </a:p>
          <a:p>
            <a:pPr marL="82296" indent="0">
              <a:buNone/>
            </a:pPr>
            <a:r>
              <a:rPr lang="ru-RU" sz="2000" dirty="0"/>
              <a:t>- используя выразительные средства и </a:t>
            </a:r>
            <a:r>
              <a:rPr lang="ru-RU" sz="2000" dirty="0" smtClean="0"/>
              <a:t>интонации, соответствующие </a:t>
            </a:r>
            <a:r>
              <a:rPr lang="ru-RU" sz="2000" dirty="0"/>
              <a:t>характеру героев и их поступков, </a:t>
            </a:r>
            <a:r>
              <a:rPr lang="ru-RU" sz="2000" dirty="0" smtClean="0"/>
              <a:t>ребенок старается </a:t>
            </a:r>
            <a:r>
              <a:rPr lang="ru-RU" sz="2000" dirty="0"/>
              <a:t>говорить четко, чтобы его все поняли.</a:t>
            </a:r>
          </a:p>
          <a:p>
            <a:pPr marL="82296" indent="0">
              <a:buNone/>
            </a:pPr>
            <a:r>
              <a:rPr lang="ru-RU" sz="2000" dirty="0"/>
              <a:t>- формируется диалогическая, </a:t>
            </a:r>
            <a:r>
              <a:rPr lang="ru-RU" sz="2000" dirty="0" smtClean="0"/>
              <a:t>эмоционально насыщенная </a:t>
            </a:r>
            <a:r>
              <a:rPr lang="ru-RU" sz="2000" dirty="0"/>
              <a:t>речь;</a:t>
            </a:r>
          </a:p>
        </p:txBody>
      </p:sp>
    </p:spTree>
    <p:extLst>
      <p:ext uri="{BB962C8B-B14F-4D97-AF65-F5344CB8AC3E}">
        <p14:creationId xmlns:p14="http://schemas.microsoft.com/office/powerpoint/2010/main" val="845782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Список используемой литературы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2000" dirty="0"/>
              <a:t>Список литературы</a:t>
            </a:r>
          </a:p>
          <a:p>
            <a:pPr marL="82296" indent="0">
              <a:buNone/>
            </a:pPr>
            <a:r>
              <a:rPr lang="ru-RU" sz="2000" dirty="0"/>
              <a:t>1. Ельцова О.М. «Организация полноценной </a:t>
            </a:r>
            <a:r>
              <a:rPr lang="ru-RU" sz="2000" dirty="0" smtClean="0"/>
              <a:t>речевой деятельности </a:t>
            </a:r>
            <a:r>
              <a:rPr lang="ru-RU" sz="2000" dirty="0"/>
              <a:t>в детском саду» - СПб: </a:t>
            </a:r>
            <a:r>
              <a:rPr lang="ru-RU" sz="2000" dirty="0" smtClean="0"/>
              <a:t>ДЕТСТВО-ПРЕСС, 2005</a:t>
            </a:r>
            <a:r>
              <a:rPr lang="ru-RU" sz="2000" dirty="0"/>
              <a:t>.</a:t>
            </a:r>
          </a:p>
          <a:p>
            <a:pPr marL="82296" indent="0">
              <a:buNone/>
            </a:pPr>
            <a:r>
              <a:rPr lang="ru-RU" sz="2000" dirty="0"/>
              <a:t>2. </a:t>
            </a:r>
            <a:r>
              <a:rPr lang="ru-RU" sz="2000" dirty="0" err="1"/>
              <a:t>Кузеванова</a:t>
            </a:r>
            <a:r>
              <a:rPr lang="ru-RU" sz="2000" dirty="0"/>
              <a:t> О.В. «Формы организации </a:t>
            </a:r>
            <a:r>
              <a:rPr lang="ru-RU" sz="2000" dirty="0" smtClean="0"/>
              <a:t>коммуникативной деятельности </a:t>
            </a:r>
            <a:r>
              <a:rPr lang="ru-RU" sz="2000" dirty="0"/>
              <a:t>детей дошкольного возраста», Детский </a:t>
            </a:r>
            <a:r>
              <a:rPr lang="ru-RU" sz="2000" dirty="0" smtClean="0"/>
              <a:t>сад: теория </a:t>
            </a:r>
            <a:r>
              <a:rPr lang="ru-RU" sz="2000" dirty="0"/>
              <a:t>и практика – 2012 г. № 6.</a:t>
            </a:r>
          </a:p>
          <a:p>
            <a:pPr marL="82296" indent="0">
              <a:buNone/>
            </a:pPr>
            <a:r>
              <a:rPr lang="ru-RU" sz="2000" dirty="0"/>
              <a:t>3. </a:t>
            </a:r>
            <a:r>
              <a:rPr lang="ru-RU" sz="2000" dirty="0" err="1"/>
              <a:t>Поздеева</a:t>
            </a:r>
            <a:r>
              <a:rPr lang="ru-RU" sz="2000" dirty="0"/>
              <a:t> С.И, «Открытое совместное действие </a:t>
            </a:r>
            <a:r>
              <a:rPr lang="ru-RU" sz="2000" dirty="0" smtClean="0"/>
              <a:t>педагога и </a:t>
            </a:r>
            <a:r>
              <a:rPr lang="ru-RU" sz="2000" dirty="0"/>
              <a:t>ребенка как условие формирования </a:t>
            </a:r>
            <a:r>
              <a:rPr lang="ru-RU" sz="2000" dirty="0" smtClean="0"/>
              <a:t>коммуникативной компетентности </a:t>
            </a:r>
            <a:r>
              <a:rPr lang="ru-RU" sz="2000" dirty="0"/>
              <a:t>детей» Детский сад: теория и практика </a:t>
            </a:r>
            <a:r>
              <a:rPr lang="ru-RU" sz="2000" dirty="0" smtClean="0"/>
              <a:t>– 2013 </a:t>
            </a:r>
            <a:r>
              <a:rPr lang="ru-RU" sz="2000" dirty="0"/>
              <a:t>- №3.</a:t>
            </a:r>
          </a:p>
          <a:p>
            <a:pPr marL="82296" indent="0">
              <a:buNone/>
            </a:pPr>
            <a:r>
              <a:rPr lang="ru-RU" sz="2000" dirty="0"/>
              <a:t>4. Токарев А. А., Иванова В. В. Развитие речи у детей </a:t>
            </a:r>
            <a:r>
              <a:rPr lang="ru-RU" sz="2000" dirty="0" smtClean="0"/>
              <a:t>старше дошкольного </a:t>
            </a:r>
            <a:r>
              <a:rPr lang="ru-RU" sz="2000" dirty="0"/>
              <a:t>возраста в совместной работе </a:t>
            </a:r>
            <a:r>
              <a:rPr lang="ru-RU" sz="2000" dirty="0" smtClean="0"/>
              <a:t>воспитателя и </a:t>
            </a:r>
            <a:r>
              <a:rPr lang="ru-RU" sz="2000" dirty="0"/>
              <a:t>педагога-психолога // Молодой ученый. - 2012. - №5. </a:t>
            </a:r>
            <a:r>
              <a:rPr lang="ru-RU" sz="2000" dirty="0" smtClean="0"/>
              <a:t>- С</a:t>
            </a:r>
            <a:r>
              <a:rPr lang="ru-RU" sz="2000" dirty="0"/>
              <a:t>. 518-520.</a:t>
            </a:r>
          </a:p>
          <a:p>
            <a:pPr marL="82296" indent="0">
              <a:buNone/>
            </a:pPr>
            <a:r>
              <a:rPr lang="ru-RU" sz="2000" dirty="0"/>
              <a:t>5. </a:t>
            </a:r>
            <a:r>
              <a:rPr lang="ru-RU" sz="2000" dirty="0"/>
              <a:t>Методический альбом СПб. </a:t>
            </a:r>
            <a:r>
              <a:rPr lang="ru-RU" sz="2000" smtClean="0"/>
              <a:t>ГБУ  ИМЦ </a:t>
            </a:r>
            <a:r>
              <a:rPr lang="ru-RU" sz="2000" dirty="0"/>
              <a:t>Красносельского района Санкт-Петербурга, 2019. - 114 с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/>
              <a:t>6. Библиотека журнала «Управление ДОУ» 2012-2017.</a:t>
            </a:r>
          </a:p>
          <a:p>
            <a:pPr marL="82296" indent="0">
              <a:buNone/>
            </a:pPr>
            <a:r>
              <a:rPr lang="ru-RU" sz="2000" dirty="0"/>
              <a:t>7. Интернет-ресурсы</a:t>
            </a:r>
          </a:p>
        </p:txBody>
      </p:sp>
    </p:spTree>
    <p:extLst>
      <p:ext uri="{BB962C8B-B14F-4D97-AF65-F5344CB8AC3E}">
        <p14:creationId xmlns:p14="http://schemas.microsoft.com/office/powerpoint/2010/main" val="106050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ru-RU" sz="2800" dirty="0"/>
              <a:t>Формирование правильной, хорошей устной речи, навыков речевого общения - одна из важнейших задач дошкольного образования. Однако практика показывает, что количество детей, имеющих серьезные речевые нарушения, ежегодно </a:t>
            </a:r>
            <a:r>
              <a:rPr lang="ru-RU" sz="2800" dirty="0" smtClean="0"/>
              <a:t>увеличивается, </a:t>
            </a:r>
            <a:r>
              <a:rPr lang="ru-RU" sz="2900" dirty="0" smtClean="0"/>
              <a:t>дети </a:t>
            </a:r>
            <a:r>
              <a:rPr lang="ru-RU" sz="2900" dirty="0"/>
              <a:t>с отклонениями в речевом развитии сегодня составляют самую многочисленную группу – до 80% от всех детей. В связи с этим перед специалистами ДОУ встает проблема создания оптимальных психолого-педагогических условий для полноценного речевого развития детей. Одним из направлений ее решения становится организация единого речевого режима для воспитанников, основная цель которого – профилактика отклонений в речевом развитии дошкольников.</a:t>
            </a:r>
          </a:p>
          <a:p>
            <a:pPr algn="just" fontAlgn="base"/>
            <a:r>
              <a:rPr lang="ru-RU" sz="2900" dirty="0"/>
              <a:t>Формирование единого речевого режима включает несколько взаимосвязанных аспектов, практическая реализация которых становится возможной только при взаимодействии всех специалистов ДОУ, наличие у них заинтересованности в создании условий для гармоничного языкового и речевого развития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199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6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ffectLst/>
              </a:rPr>
              <a:t>Основные направления реализации речевого режима в условиях ДОУ.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u="sng" dirty="0"/>
              <a:t>Формирование педагогических требований к речи </a:t>
            </a:r>
            <a:r>
              <a:rPr lang="ru-RU" sz="2000" i="1" u="sng" dirty="0" smtClean="0"/>
              <a:t>сотрудников.</a:t>
            </a:r>
          </a:p>
          <a:p>
            <a:r>
              <a:rPr lang="ru-RU" sz="2000" i="1" u="sng" dirty="0"/>
              <a:t>Формирование единых требований к речи детей на основе учета их возраста и индивидуальных речевых возможностей</a:t>
            </a:r>
            <a:r>
              <a:rPr lang="ru-RU" sz="2000" i="1" u="sng" dirty="0" smtClean="0"/>
              <a:t>.</a:t>
            </a:r>
          </a:p>
          <a:p>
            <a:r>
              <a:rPr lang="ru-RU" sz="2000" i="1" u="sng" dirty="0"/>
              <a:t>Создание психолого-педагогических условий для расширения речевой практики детей, развитие их речевой активности, потребности в речевой коммуникации</a:t>
            </a:r>
            <a:r>
              <a:rPr lang="ru-RU" sz="2000" i="1" u="sng" dirty="0" smtClean="0"/>
              <a:t>.</a:t>
            </a:r>
          </a:p>
          <a:p>
            <a:r>
              <a:rPr lang="ru-RU" sz="2000" i="1" u="sng" dirty="0"/>
              <a:t>Создание обогащенной соответствующей возрастным особенностям и образовательным потребностям детей коррекционно-развивающей речевой среды</a:t>
            </a:r>
            <a:r>
              <a:rPr lang="ru-RU" sz="2000" i="1" u="sng" dirty="0" smtClean="0"/>
              <a:t>.</a:t>
            </a:r>
          </a:p>
          <a:p>
            <a:r>
              <a:rPr lang="ru-RU" sz="2000" i="1" u="sng" dirty="0"/>
              <a:t>Организация работы с родителями, направленная на формирование правильного речевого воспитания ребенка в семье.</a:t>
            </a:r>
            <a:endParaRPr lang="ru-RU" sz="20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5700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008" y="260648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Формирование педагогических требований к речи сотрудников.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Autofit/>
          </a:bodyPr>
          <a:lstStyle/>
          <a:p>
            <a:r>
              <a:rPr lang="ru-RU" sz="1800" b="1" dirty="0"/>
              <a:t>К речи воспитателя всегда предъявляются </a:t>
            </a:r>
            <a:r>
              <a:rPr lang="ru-RU" sz="1800" b="1" dirty="0" smtClean="0"/>
              <a:t>высокие требования</a:t>
            </a:r>
            <a:r>
              <a:rPr lang="ru-RU" sz="1800" dirty="0"/>
              <a:t>:</a:t>
            </a:r>
          </a:p>
          <a:p>
            <a:r>
              <a:rPr lang="ru-RU" sz="1800" dirty="0"/>
              <a:t>- богатый и точный словарь;</a:t>
            </a:r>
          </a:p>
          <a:p>
            <a:r>
              <a:rPr lang="ru-RU" sz="1800" dirty="0"/>
              <a:t>- безупречная грамматически, </a:t>
            </a:r>
            <a:r>
              <a:rPr lang="ru-RU" sz="1800" dirty="0" smtClean="0"/>
              <a:t>содержащая разнообразные </a:t>
            </a:r>
            <a:r>
              <a:rPr lang="ru-RU" sz="1800" dirty="0"/>
              <a:t>синтаксические конструкции, </a:t>
            </a:r>
            <a:r>
              <a:rPr lang="ru-RU" sz="1800" dirty="0" smtClean="0"/>
              <a:t>яркая, выразительная </a:t>
            </a:r>
            <a:r>
              <a:rPr lang="ru-RU" sz="1800" dirty="0"/>
              <a:t>речь;</a:t>
            </a:r>
          </a:p>
          <a:p>
            <a:r>
              <a:rPr lang="ru-RU" sz="1800" dirty="0"/>
              <a:t>- чистое звукопроизношение, четкая </a:t>
            </a:r>
            <a:r>
              <a:rPr lang="ru-RU" sz="1800" dirty="0" smtClean="0"/>
              <a:t>дикция и </a:t>
            </a:r>
            <a:r>
              <a:rPr lang="ru-RU" sz="1800" dirty="0"/>
              <a:t>правильная орфоэпия;</a:t>
            </a:r>
          </a:p>
          <a:p>
            <a:pPr algn="just"/>
            <a:r>
              <a:rPr lang="ru-RU" sz="1800" dirty="0"/>
              <a:t>- богатая мимика, приветливый и доброжелательный </a:t>
            </a:r>
            <a:r>
              <a:rPr lang="ru-RU" sz="1800" dirty="0" smtClean="0"/>
              <a:t>тон, немногословная</a:t>
            </a:r>
            <a:r>
              <a:rPr lang="ru-RU" sz="1800" dirty="0"/>
              <a:t>, но понятная и логичная речь;</a:t>
            </a:r>
          </a:p>
          <a:p>
            <a:r>
              <a:rPr lang="ru-RU" sz="1800" dirty="0"/>
              <a:t>- культура связной речи: умение вести </a:t>
            </a:r>
            <a:r>
              <a:rPr lang="ru-RU" sz="1800" dirty="0" smtClean="0"/>
              <a:t>диалог, рассказывать </a:t>
            </a:r>
            <a:r>
              <a:rPr lang="ru-RU" sz="1800" dirty="0"/>
              <a:t>и слушать;</a:t>
            </a:r>
          </a:p>
          <a:p>
            <a:r>
              <a:rPr lang="ru-RU" sz="1800" dirty="0"/>
              <a:t>- умение рассказывать и свободно держаться в </a:t>
            </a:r>
            <a:r>
              <a:rPr lang="ru-RU" sz="1800" dirty="0" smtClean="0"/>
              <a:t>детской аудитории </a:t>
            </a:r>
            <a:r>
              <a:rPr lang="ru-RU" sz="1800" dirty="0"/>
              <a:t>и обладать навыками публичной речи;</a:t>
            </a:r>
          </a:p>
          <a:p>
            <a:r>
              <a:rPr lang="ru-RU" sz="1800" dirty="0"/>
              <a:t>- манера поведения воспитателя в процессе </a:t>
            </a:r>
            <a:r>
              <a:rPr lang="ru-RU" sz="1800" dirty="0" smtClean="0"/>
              <a:t>речевого общения </a:t>
            </a:r>
            <a:r>
              <a:rPr lang="ru-RU" sz="1800" dirty="0"/>
              <a:t>- образец для окружающих (поза, жесты, </a:t>
            </a:r>
            <a:r>
              <a:rPr lang="ru-RU" sz="1800" dirty="0" smtClean="0"/>
              <a:t>отношение к </a:t>
            </a:r>
            <a:r>
              <a:rPr lang="ru-RU" sz="1800" dirty="0"/>
              <a:t>окружающим);</a:t>
            </a:r>
          </a:p>
          <a:p>
            <a:r>
              <a:rPr lang="ru-RU" sz="1800" dirty="0"/>
              <a:t>- возрастная направленность речи: </a:t>
            </a:r>
            <a:r>
              <a:rPr lang="ru-RU" sz="1800" dirty="0" smtClean="0"/>
              <a:t>доступность содержания</a:t>
            </a:r>
            <a:r>
              <a:rPr lang="ru-RU" sz="1800" dirty="0"/>
              <a:t>, использование соответствующего возрасту </a:t>
            </a:r>
            <a:r>
              <a:rPr lang="ru-RU" sz="1800" dirty="0" smtClean="0"/>
              <a:t>детей словаря </a:t>
            </a:r>
            <a:r>
              <a:rPr lang="ru-RU" sz="1800" dirty="0"/>
              <a:t>и синтаксиса.</a:t>
            </a:r>
          </a:p>
          <a:p>
            <a:r>
              <a:rPr lang="ru-RU" sz="1800" dirty="0"/>
              <a:t>Культура речи педагога – важнейшее качество </a:t>
            </a:r>
            <a:r>
              <a:rPr lang="ru-RU" sz="1800" dirty="0" smtClean="0"/>
              <a:t>его профессиональной </a:t>
            </a:r>
            <a:r>
              <a:rPr lang="ru-RU" sz="1800" dirty="0"/>
              <a:t>педагогической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9389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Формирование единых требований к речи детей на основе учета их возраста и индивидуальных речевых возможностей.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7498080" cy="320533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000" dirty="0"/>
              <a:t>Реализация данного условия становится возможной на основе тщательного углубленного и динамического изучения состояния речи каждого ребенка. Такая диагностика языкового и речевого развития при конструктивном сотрудничестве воспитателей и логопедов и включает начальное, промежуточное и итоговое обследование. Отмечаются индивидуальные особенности языка и речи каждого ребенка, так и общий уровень языкового и речевого развития дошкольников возрастной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199519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30128" cy="1440160"/>
          </a:xfrm>
        </p:spPr>
        <p:txBody>
          <a:bodyPr>
            <a:noAutofit/>
          </a:bodyPr>
          <a:lstStyle/>
          <a:p>
            <a:r>
              <a:rPr lang="ru-RU" sz="2400" dirty="0"/>
              <a:t>Создание психолого-педагогических условий для расширения речевой практики детей, развитие их речевой активности, потребности в речевой коммуникации.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072" cy="4800600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Необходимо побуждать детей к речевому общению с взрослыми и </a:t>
            </a:r>
            <a:r>
              <a:rPr lang="ru-RU" sz="1800" dirty="0" smtClean="0"/>
              <a:t>между собой.</a:t>
            </a:r>
          </a:p>
          <a:p>
            <a:pPr algn="just"/>
            <a:r>
              <a:rPr lang="ru-RU" sz="1800" dirty="0" smtClean="0"/>
              <a:t>Отвечать на все вопросы ребенка, прочитанного</a:t>
            </a:r>
            <a:r>
              <a:rPr lang="ru-RU" sz="1800" dirty="0"/>
              <a:t>, увиденного на прогулке и т.д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Развивать фонетическую сторону речи  дошкольников (проводить</a:t>
            </a:r>
            <a:endParaRPr lang="ru-RU" sz="1800" dirty="0"/>
          </a:p>
          <a:p>
            <a:pPr marL="82296" indent="0" algn="just">
              <a:buNone/>
            </a:pPr>
            <a:r>
              <a:rPr lang="ru-RU" sz="1800" dirty="0"/>
              <a:t>артикуляционные и дыхательные упражнения для стимуляции </a:t>
            </a:r>
            <a:r>
              <a:rPr lang="ru-RU" sz="1800" dirty="0" smtClean="0"/>
              <a:t>появления онтогенетических звуков в речи детей.</a:t>
            </a:r>
            <a:endParaRPr lang="ru-RU" sz="1800" dirty="0"/>
          </a:p>
          <a:p>
            <a:pPr algn="just"/>
            <a:r>
              <a:rPr lang="ru-RU" sz="1800" dirty="0"/>
              <a:t>Развивать и обогащать словарь детей на основе развития представлений </a:t>
            </a:r>
            <a:r>
              <a:rPr lang="ru-RU" sz="1800" dirty="0" smtClean="0"/>
              <a:t>об окружающем мире.</a:t>
            </a:r>
          </a:p>
          <a:p>
            <a:pPr algn="just"/>
            <a:r>
              <a:rPr lang="ru-RU" sz="1800" dirty="0"/>
              <a:t>Развивать у детей умение строить предложения различной </a:t>
            </a:r>
            <a:r>
              <a:rPr lang="ru-RU" sz="1800" dirty="0" smtClean="0"/>
              <a:t>синтаксической сложности.</a:t>
            </a:r>
          </a:p>
          <a:p>
            <a:pPr algn="just"/>
            <a:r>
              <a:rPr lang="ru-RU" sz="1800" dirty="0"/>
              <a:t>Создавать условия для практического освоения дошкольниками </a:t>
            </a:r>
            <a:r>
              <a:rPr lang="ru-RU" sz="1800" dirty="0" smtClean="0"/>
              <a:t>правилами родного языка.</a:t>
            </a:r>
          </a:p>
          <a:p>
            <a:pPr algn="just"/>
            <a:r>
              <a:rPr lang="ru-RU" sz="1800" dirty="0"/>
              <a:t>Приобщать детей к культуре чтения художественной </a:t>
            </a:r>
            <a:r>
              <a:rPr lang="ru-RU" sz="1800" dirty="0" smtClean="0"/>
              <a:t>литературы.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5378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Организация работы с родителями, направленная на формирование правильного речевого воспитания ребенка в семье.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000" dirty="0"/>
              <a:t>Активное вовлечение в коррекционно-развивающую работу семей </a:t>
            </a:r>
            <a:r>
              <a:rPr lang="ru-RU" sz="2000" dirty="0" smtClean="0"/>
              <a:t>воспитанников очень </a:t>
            </a:r>
            <a:r>
              <a:rPr lang="ru-RU" sz="2000" dirty="0"/>
              <a:t>важно для формирования заинтересованности родителей и других </a:t>
            </a:r>
            <a:r>
              <a:rPr lang="ru-RU" sz="2000" dirty="0" smtClean="0"/>
              <a:t>близких взрослых </a:t>
            </a:r>
            <a:r>
              <a:rPr lang="ru-RU" sz="2000" dirty="0"/>
              <a:t>ребенка в правильном речевом развитии ребенка.</a:t>
            </a:r>
          </a:p>
          <a:p>
            <a:pPr marL="82296" indent="0" algn="just">
              <a:buNone/>
            </a:pPr>
            <a:r>
              <a:rPr lang="ru-RU" sz="2000" dirty="0"/>
              <a:t>В период дошкольного детства семья оказывает решающее воздействие </a:t>
            </a:r>
            <a:r>
              <a:rPr lang="ru-RU" sz="2000" dirty="0" smtClean="0"/>
              <a:t>на ребенка</a:t>
            </a:r>
            <a:r>
              <a:rPr lang="ru-RU" sz="2000" dirty="0"/>
              <a:t>, в том числе посещающего дошкольное учреждение. Опора на </a:t>
            </a:r>
            <a:r>
              <a:rPr lang="ru-RU" sz="2000" dirty="0" smtClean="0"/>
              <a:t>семью, серьезный </a:t>
            </a:r>
            <a:r>
              <a:rPr lang="ru-RU" sz="2000" dirty="0"/>
              <a:t>настрой родителей на проведение в семье необходимых </a:t>
            </a:r>
            <a:r>
              <a:rPr lang="ru-RU" sz="2000" dirty="0" smtClean="0"/>
              <a:t>мероприятий по </a:t>
            </a:r>
            <a:r>
              <a:rPr lang="ru-RU" sz="2000" dirty="0"/>
              <a:t>профилактике и преодолению нарушений речи у детей значительно </a:t>
            </a:r>
            <a:r>
              <a:rPr lang="ru-RU" sz="2000" dirty="0" smtClean="0"/>
              <a:t>дополняют работу </a:t>
            </a:r>
            <a:r>
              <a:rPr lang="ru-RU" sz="2000" dirty="0"/>
              <a:t>воспитателей в этом </a:t>
            </a:r>
            <a:r>
              <a:rPr lang="ru-RU" sz="2000" dirty="0" smtClean="0"/>
              <a:t>направлении. Педагоги </a:t>
            </a:r>
            <a:r>
              <a:rPr lang="ru-RU" sz="2000" dirty="0"/>
              <a:t>и специалисты ДОУ должны оказывать родителям необходимую методическую помощь по вопросам адекватного семейного воспитания ребенка с нарушениями речи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826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Создание обогащенной соответствующей возрастным особенностям и образовательным потребностям детей коррекционно-развивающей речевой среды.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/>
              <a:t>Естественная речевая среда </a:t>
            </a:r>
            <a:r>
              <a:rPr lang="ru-RU" sz="2000" dirty="0"/>
              <a:t>- стихийно-речевая </a:t>
            </a:r>
            <a:r>
              <a:rPr lang="ru-RU" sz="2000" dirty="0" smtClean="0"/>
              <a:t>среда, в </a:t>
            </a:r>
            <a:r>
              <a:rPr lang="ru-RU" sz="2000" dirty="0"/>
              <a:t>которой воспитывается ребенок. Она может </a:t>
            </a:r>
            <a:r>
              <a:rPr lang="ru-RU" sz="2000" dirty="0" smtClean="0"/>
              <a:t>быть благоприятной </a:t>
            </a:r>
            <a:r>
              <a:rPr lang="ru-RU" sz="2000" dirty="0"/>
              <a:t>для речевого и общего психического развития </a:t>
            </a:r>
            <a:r>
              <a:rPr lang="ru-RU" sz="2000" dirty="0" smtClean="0"/>
              <a:t>- если </a:t>
            </a:r>
            <a:r>
              <a:rPr lang="ru-RU" sz="2000" dirty="0"/>
              <a:t>с ребенком общаются люди с правильной речью, </a:t>
            </a:r>
            <a:r>
              <a:rPr lang="ru-RU" sz="2000" dirty="0" smtClean="0"/>
              <a:t>если реагируют </a:t>
            </a:r>
            <a:r>
              <a:rPr lang="ru-RU" sz="2000" dirty="0"/>
              <a:t>на речь ребенка, отвечают на их вопросы. И </a:t>
            </a:r>
            <a:r>
              <a:rPr lang="ru-RU" sz="2000" dirty="0" smtClean="0"/>
              <a:t>может быть </a:t>
            </a:r>
            <a:r>
              <a:rPr lang="ru-RU" sz="2000" dirty="0"/>
              <a:t>неблагоприятной, в том случае, если взрослые не </a:t>
            </a:r>
            <a:r>
              <a:rPr lang="ru-RU" sz="2000" dirty="0" smtClean="0"/>
              <a:t>реагируют на </a:t>
            </a:r>
            <a:r>
              <a:rPr lang="ru-RU" sz="2000" dirty="0"/>
              <a:t>речь ребенка, не разговаривают, у них наблюдаются </a:t>
            </a:r>
            <a:r>
              <a:rPr lang="ru-RU" sz="2000" dirty="0" smtClean="0"/>
              <a:t>дефекты в </a:t>
            </a:r>
            <a:r>
              <a:rPr lang="ru-RU" sz="2000" dirty="0"/>
              <a:t>речи (картавость, шепелявость).</a:t>
            </a:r>
          </a:p>
          <a:p>
            <a:pPr algn="just"/>
            <a:r>
              <a:rPr lang="ru-RU" sz="2000" b="1" dirty="0"/>
              <a:t>Искусственная речевая среда </a:t>
            </a:r>
            <a:r>
              <a:rPr lang="ru-RU" sz="2000" dirty="0" smtClean="0"/>
              <a:t>– специально организованная </a:t>
            </a:r>
            <a:r>
              <a:rPr lang="ru-RU" sz="2000" dirty="0"/>
              <a:t>среда с помощью методических средств. </a:t>
            </a:r>
            <a:r>
              <a:rPr lang="ru-RU" sz="2000" dirty="0" smtClean="0"/>
              <a:t>Одним их </a:t>
            </a:r>
            <a:r>
              <a:rPr lang="ru-RU" sz="2000" dirty="0"/>
              <a:t>таких средств является книжный уголок.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2277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Книжный уголок в группе детского сада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Книжный уголок - необходимый элемент не </a:t>
            </a:r>
            <a:r>
              <a:rPr lang="ru-RU" sz="2000" dirty="0" smtClean="0"/>
              <a:t>только предметно-развивающей </a:t>
            </a:r>
            <a:r>
              <a:rPr lang="ru-RU" sz="2000" dirty="0"/>
              <a:t>среды в группе, но и </a:t>
            </a:r>
            <a:r>
              <a:rPr lang="ru-RU" sz="2000" dirty="0" smtClean="0"/>
              <a:t>эффективное средство </a:t>
            </a:r>
            <a:r>
              <a:rPr lang="ru-RU" sz="2000" dirty="0"/>
              <a:t>развития речи дошкольников. Его наличие </a:t>
            </a:r>
            <a:r>
              <a:rPr lang="ru-RU" sz="2000" dirty="0" smtClean="0"/>
              <a:t>обязательно во </a:t>
            </a:r>
            <a:r>
              <a:rPr lang="ru-RU" sz="2000" dirty="0"/>
              <a:t>всех возрастных группах, а содержание зависит от </a:t>
            </a:r>
            <a:r>
              <a:rPr lang="ru-RU" sz="2000" dirty="0" smtClean="0"/>
              <a:t>возрастных возможностей </a:t>
            </a:r>
            <a:r>
              <a:rPr lang="ru-RU" sz="2000" dirty="0"/>
              <a:t>и способностей воспитанников данной </a:t>
            </a:r>
            <a:r>
              <a:rPr lang="ru-RU" sz="2000" dirty="0" smtClean="0"/>
              <a:t>группы.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3409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1505</TotalTime>
  <Words>1753</Words>
  <Application>Microsoft Office PowerPoint</Application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Развитие речи детей в режиме дня дошкольной организации</vt:lpstr>
      <vt:lpstr>Презентация PowerPoint</vt:lpstr>
      <vt:lpstr>Основные направления реализации речевого режима в условиях ДОУ.</vt:lpstr>
      <vt:lpstr>Формирование педагогических требований к речи сотрудников. </vt:lpstr>
      <vt:lpstr>Формирование единых требований к речи детей на основе учета их возраста и индивидуальных речевых возможностей. </vt:lpstr>
      <vt:lpstr>Создание психолого-педагогических условий для расширения речевой практики детей, развитие их речевой активности, потребности в речевой коммуникации. </vt:lpstr>
      <vt:lpstr>Организация работы с родителями, направленная на формирование правильного речевого воспитания ребенка в семье. </vt:lpstr>
      <vt:lpstr>Создание обогащенной соответствующей возрастным особенностям и образовательным потребностям детей коррекционно-развивающей речевой среды. </vt:lpstr>
      <vt:lpstr>Книжный уголок в группе детского сада</vt:lpstr>
      <vt:lpstr>Группы раннего возраста</vt:lpstr>
      <vt:lpstr>II младшая группа</vt:lpstr>
      <vt:lpstr>Средняя группа</vt:lpstr>
      <vt:lpstr>Старшая группа</vt:lpstr>
      <vt:lpstr>Подготовительная к школе группа</vt:lpstr>
      <vt:lpstr>Современные технологии в речевом развитии детей дошкольного возраста</vt:lpstr>
      <vt:lpstr>Современные технологии в речевом развитии детей дошкольного возраста</vt:lpstr>
      <vt:lpstr>Игровые технологии Развивающие игры </vt:lpstr>
      <vt:lpstr>Технологии речевого развития дошкольников в театрализованной деятельности </vt:lpstr>
      <vt:lpstr>Список используемой литературы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детей в режиме дня дошкольной организации</dc:title>
  <dc:creator>User</dc:creator>
  <cp:lastModifiedBy>User</cp:lastModifiedBy>
  <cp:revision>24</cp:revision>
  <dcterms:created xsi:type="dcterms:W3CDTF">2022-01-18T13:31:10Z</dcterms:created>
  <dcterms:modified xsi:type="dcterms:W3CDTF">2022-01-22T14:11:41Z</dcterms:modified>
</cp:coreProperties>
</file>